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5"/>
    <p:sldMasterId id="214748371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Roboto Thin"/>
      <p:regular r:id="rId35"/>
      <p:bold r:id="rId36"/>
      <p:italic r:id="rId37"/>
      <p:boldItalic r:id="rId38"/>
    </p:embeddedFont>
    <p:embeddedFont>
      <p:font typeface="Roboto Black"/>
      <p:bold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704C05-89C9-4D73-83D9-A584EFAEF777}">
  <a:tblStyle styleId="{49704C05-89C9-4D73-83D9-A584EFAEF7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Thin-regular.fntdata"/><Relationship Id="rId34" Type="http://schemas.openxmlformats.org/officeDocument/2006/relationships/slide" Target="slides/slide27.xml"/><Relationship Id="rId37" Type="http://schemas.openxmlformats.org/officeDocument/2006/relationships/font" Target="fonts/RobotoThin-italic.fntdata"/><Relationship Id="rId36" Type="http://schemas.openxmlformats.org/officeDocument/2006/relationships/font" Target="fonts/RobotoThin-bold.fntdata"/><Relationship Id="rId39" Type="http://schemas.openxmlformats.org/officeDocument/2006/relationships/font" Target="fonts/RobotoBlack-bold.fntdata"/><Relationship Id="rId38" Type="http://schemas.openxmlformats.org/officeDocument/2006/relationships/font" Target="fonts/RobotoThin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3b0d66e6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3b0d66e6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3b0d66e62e_0_13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3b0d66e62e_0_13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3b0d66e62e_0_14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3b0d66e62e_0_14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3b0d66e62e_0_14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3b0d66e62e_0_14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3b0d66e62e_0_1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13b0d66e62e_0_1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3b0d66e62e_0_12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3b0d66e62e_0_12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3b0d66e62e_0_14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3b0d66e62e_0_14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3cc0c4c2a0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3cc0c4c2a0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3cc0c4c2a0_0_3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3cc0c4c2a0_0_3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3cc0c4c2a0_0_5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3cc0c4c2a0_0_5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3cc0c4c2a0_0_7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3cc0c4c2a0_0_7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3b0d66e62e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3b0d66e62e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3cc0c4c2a0_0_8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3cc0c4c2a0_0_8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3cc0c4c2a0_0_9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3cc0c4c2a0_0_9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3cc0c4c2a0_0_10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3cc0c4c2a0_0_10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3cc0c4c2a0_0_1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3cc0c4c2a0_0_1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3cc0c4c2a0_0_12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3cc0c4c2a0_0_1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3cc0c4c2a0_0_13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3cc0c4c2a0_0_13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3cc0c4c2a0_0_14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3cc0c4c2a0_0_14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3cc0c4c2a0_0_15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3cc0c4c2a0_0_15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3b0d66e62e_0_2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3b0d66e62e_0_2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b0d66e62e_0_5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b0d66e62e_0_5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3b0d66e62e_0_6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3b0d66e62e_0_6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3b0d66e62e_0_7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3b0d66e62e_0_7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3b0d66e62e_0_8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3b0d66e62e_0_8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3b0d66e62e_0_10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3b0d66e62e_0_10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3b0d66e62e_0_1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3b0d66e62e_0_1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0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cxnSp>
        <p:nvCxnSpPr>
          <p:cNvPr id="58" name="Google Shape;58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" name="Google Shape;76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" name="Google Shape;83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85" name="Google Shape;85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" name="Google Shape;93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" name="Google Shape;113;p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0" name="Google Shape;120;p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5" name="Google Shape;135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" name="Google Shape;163;p27"/>
          <p:cNvPicPr preferRelativeResize="0"/>
          <p:nvPr/>
        </p:nvPicPr>
        <p:blipFill/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" name="Google Shape;17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3" name="Google Shape;18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0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0"/>
          <p:cNvPicPr preferRelativeResize="0"/>
          <p:nvPr/>
        </p:nvPicPr>
        <p:blipFill/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3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" name="Google Shape;22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1" name="Google Shape;221;p33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" name="Google Shape;223;p33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" name="Google Shape;224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" name="Google Shape;23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3" name="Google Shape;23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5" name="Google Shape;235;p3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36" name="Google Shape;236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3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39" name="Google Shape;239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3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42" name="Google Shape;242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3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3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3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" name="Google Shape;2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" name="Google Shape;26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2" name="Google Shape;262;p3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63" name="Google Shape;263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3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66" name="Google Shape;266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69" name="Google Shape;269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72" name="Google Shape;272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3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1" name="Google Shape;281;p3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82" name="Google Shape;282;p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3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5" name="Google Shape;295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3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3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00" name="Google Shape;300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3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3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4" name="Google Shape;30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" name="Google Shape;30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3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3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8" name="Google Shape;308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9" name="Google Shape;309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3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2" name="Google Shape;31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3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6" name="Google Shape;31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36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36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6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36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6" name="Google Shape;32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7" name="Google Shape;3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" name="Google Shape;32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1" name="Google Shape;331;p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32" name="Google Shape;3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7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7" name="Google Shape;3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41" name="Google Shape;341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45" name="Google Shape;345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9" name="Google Shape;349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53" name="Google Shape;35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37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37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37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4" name="Google Shape;36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6" name="Google Shape;36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8" name="Google Shape;368;p3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9" name="Google Shape;3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0" name="Google Shape;3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38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" name="Google Shape;372;p3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3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74" name="Google Shape;3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5" name="Google Shape;3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8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3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3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9" name="Google Shape;3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38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3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3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84" name="Google Shape;3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38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3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3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9" name="Google Shape;38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38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3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3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94" name="Google Shape;39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8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9" name="Google Shape;39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38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4" name="Google Shape;404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5" name="Google Shape;405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7" name="Google Shape;407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9" name="Google Shape;409;p3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3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11" name="Google Shape;41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3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Google Shape;414;p3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3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6" name="Google Shape;41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3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9" name="Google Shape;419;p3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21" name="Google Shape;42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3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3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6" name="Google Shape;42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3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9" name="Google Shape;429;p3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3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1" name="Google Shape;43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39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4" name="Google Shape;434;p3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3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6" name="Google Shape;43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9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9" name="Google Shape;439;p3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3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1" name="Google Shape;44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39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4" name="Google Shape;444;p3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6" name="Google Shape;44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9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2" name="Google Shape;4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4" name="Google Shape;4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58" name="Google Shape;45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4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63" name="Google Shape;46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4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68" name="Google Shape;46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4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73" name="Google Shape;47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4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78" name="Google Shape;47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40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83" name="Google Shape;48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40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88" name="Google Shape;488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40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1" name="Google Shape;491;p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93" name="Google Shape;493;p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40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9" name="Google Shape;49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1" name="Google Shape;50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4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504" name="Google Shape;504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4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8" name="Google Shape;508;p4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509" name="Google Shape;509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4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1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3" name="Google Shape;513;p4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14" name="Google Shape;514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4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1" name="Google Shape;52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3" name="Google Shape;52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2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7" name="Google Shape;527;p42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9" name="Google Shape;529;p42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4" name="Google Shape;534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6" name="Google Shape;53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0" name="Google Shape;550;p4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1" name="Google Shape;551;p4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3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43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43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3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3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2" name="Google Shape;562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4" name="Google Shape;56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1" name="Google Shape;571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2" name="Google Shape;572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3" name="Google Shape;57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1" name="Google Shape;58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3" name="Google Shape;58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6" name="Google Shape;586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2" name="Google Shape;59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0" name="Google Shape;60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4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9" name="Google Shape;609;p4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11" name="Google Shape;611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9" name="Google Shape;61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1" name="Google Shape;62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4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8" name="Google Shape;628;p4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4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30" name="Google Shape;630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8" name="Google Shape;6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0" name="Google Shape;6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9" name="Google Shape;649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1" name="Google Shape;651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0" name="Google Shape;660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2" name="Google Shape;662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9" name="Google Shape;669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3" name="Google Shape;67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2" name="Google Shape;68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5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5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5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3" name="Google Shape;693;p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5" name="Google Shape;695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4" name="Google Shape;704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6" name="Google Shape;706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5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5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5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5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6" name="Google Shape;726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8" name="Google Shape;728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7" name="Google Shape;737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1" name="Google Shape;741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1" name="Google Shape;75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3" name="Google Shape;75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5" name="Google Shape;755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6" name="Google Shape;76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6" name="Google Shape;776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5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8" name="Google Shape;788;p5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5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0" name="Google Shape;790;p5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1" name="Google Shape;791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1" name="Google Shape;80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3" name="Google Shape;803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5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5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5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5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6" name="Google Shape;816;p5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6" name="Google Shape;82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8" name="Google Shape;82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" name="Google Shape;82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7" name="Google Shape;83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3" name="Google Shape;843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6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4" name="Google Shape;85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6" name="Google Shape;85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7" name="Google Shape;857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1" name="Google Shape;87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2" name="Google Shape;882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4" name="Google Shape;884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5" name="Google Shape;88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9" name="Google Shape;899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8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8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10" name="Google Shape;910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2" name="Google Shape;912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3" name="Google Shape;913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1" name="Google Shape;921;p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3" name="Google Shape;923;p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5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5" name="Google Shape;925;p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7" name="Google Shape;927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9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9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9" name="Google Shape;939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0" name="Google Shape;940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1" name="Google Shape;951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3" name="Google Shape;953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7" name="Google Shape;95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6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8" name="Google Shape;96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0" name="Google Shape;970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1" name="Google Shape;97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8" name="Google Shape;988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99" name="Google Shape;999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0" name="Google Shape;1000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1" name="Google Shape;1001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2" name="Google Shape;100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5" name="Google Shape;1005;p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9" name="Google Shape;1009;p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1" name="Google Shape;1011;p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5" name="Google Shape;1015;p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6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6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9" name="Google Shape;1019;p6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6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6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0" name="Google Shape;1030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32" name="Google Shape;1032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6" name="Google Shape;1036;p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2" name="Google Shape;1042;p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6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50" name="Google Shape;1050;p6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6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6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6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6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64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1" name="Google Shape;1061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63" name="Google Shape;10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6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65" name="Google Shape;1065;p6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6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71" name="Google Shape;10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4" name="Google Shape;1074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7" name="Google Shape;107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9" name="Google Shape;1079;p6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83" name="Google Shape;1083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84" name="Google Shape;10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7" name="Google Shape;1087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0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48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44.xml"/><Relationship Id="rId51" Type="http://schemas.openxmlformats.org/officeDocument/2006/relationships/slideLayout" Target="../slideLayouts/slideLayout66.xml"/><Relationship Id="rId50" Type="http://schemas.openxmlformats.org/officeDocument/2006/relationships/slideLayout" Target="../slideLayouts/slideLayout65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Relationship Id="rId5" Type="http://schemas.openxmlformats.org/officeDocument/2006/relationships/image" Target="../media/image107.png"/><Relationship Id="rId6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6.png"/><Relationship Id="rId4" Type="http://schemas.openxmlformats.org/officeDocument/2006/relationships/image" Target="../media/image119.png"/><Relationship Id="rId5" Type="http://schemas.openxmlformats.org/officeDocument/2006/relationships/image" Target="../media/image124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21.png"/><Relationship Id="rId5" Type="http://schemas.openxmlformats.org/officeDocument/2006/relationships/image" Target="../media/image1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33.png"/><Relationship Id="rId5" Type="http://schemas.openxmlformats.org/officeDocument/2006/relationships/image" Target="../media/image1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Relationship Id="rId5" Type="http://schemas.openxmlformats.org/officeDocument/2006/relationships/image" Target="../media/image100.png"/><Relationship Id="rId6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0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[Security misconfiguration]</a:t>
            </a:r>
            <a:endParaRPr/>
          </a:p>
        </p:txBody>
      </p:sp>
      <p:sp>
        <p:nvSpPr>
          <p:cNvPr id="1188" name="Google Shape;118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9"/>
          <p:cNvSpPr/>
          <p:nvPr/>
        </p:nvSpPr>
        <p:spPr>
          <a:xfrm flipH="1">
            <a:off x="990525" y="1480575"/>
            <a:ext cx="34779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Unauthenticated Http session open on the victim.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0" name="Google Shape;1190;p7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91" name="Google Shape;119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2" name="Google Shape;1192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79"/>
          <p:cNvGrpSpPr/>
          <p:nvPr/>
        </p:nvGrpSpPr>
        <p:grpSpPr>
          <a:xfrm>
            <a:off x="5336431" y="887903"/>
            <a:ext cx="533372" cy="533480"/>
            <a:chOff x="457200" y="1378813"/>
            <a:chExt cx="695400" cy="695450"/>
          </a:xfrm>
        </p:grpSpPr>
        <p:sp>
          <p:nvSpPr>
            <p:cNvPr id="1194" name="Google Shape;119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5" name="Google Shape;1195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6" name="Google Shape;1196;p79"/>
          <p:cNvSpPr/>
          <p:nvPr/>
        </p:nvSpPr>
        <p:spPr>
          <a:xfrm flipH="1">
            <a:off x="5025625" y="1480575"/>
            <a:ext cx="33528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the webdav server and hidden folders and password file.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2" name="Google Shape;12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37050" cy="24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9350"/>
            <a:ext cx="9144001" cy="12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050" y="0"/>
            <a:ext cx="4706951" cy="24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0"/>
          <p:cNvPicPr preferRelativeResize="0"/>
          <p:nvPr/>
        </p:nvPicPr>
        <p:blipFill rotWithShape="1">
          <a:blip r:embed="rId6">
            <a:alphaModFix/>
          </a:blip>
          <a:srcRect b="27551" l="0" r="0" t="0"/>
          <a:stretch/>
        </p:blipFill>
        <p:spPr>
          <a:xfrm>
            <a:off x="0" y="3383550"/>
            <a:ext cx="9143999" cy="17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1" name="Google Shape;121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5029101" cy="4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800" y="3382463"/>
            <a:ext cx="4127200" cy="122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800" y="0"/>
            <a:ext cx="4127200" cy="33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[Local File inclusion]</a:t>
            </a:r>
            <a:endParaRPr/>
          </a:p>
        </p:txBody>
      </p:sp>
      <p:sp>
        <p:nvSpPr>
          <p:cNvPr id="1219" name="Google Shape;1219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2"/>
          <p:cNvSpPr/>
          <p:nvPr/>
        </p:nvSpPr>
        <p:spPr>
          <a:xfrm flipH="1">
            <a:off x="570000" y="1480575"/>
            <a:ext cx="37308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php payload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metasploit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login credentials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Decryption</a:t>
            </a:r>
            <a:endParaRPr sz="2100"/>
          </a:p>
        </p:txBody>
      </p:sp>
      <p:grpSp>
        <p:nvGrpSpPr>
          <p:cNvPr id="1221" name="Google Shape;1221;p8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2" name="Google Shape;1222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3" name="Google Shape;1223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82"/>
          <p:cNvGrpSpPr/>
          <p:nvPr/>
        </p:nvGrpSpPr>
        <p:grpSpPr>
          <a:xfrm>
            <a:off x="4883031" y="887903"/>
            <a:ext cx="533372" cy="533480"/>
            <a:chOff x="457200" y="1378813"/>
            <a:chExt cx="695400" cy="695450"/>
          </a:xfrm>
        </p:grpSpPr>
        <p:sp>
          <p:nvSpPr>
            <p:cNvPr id="1225" name="Google Shape;1225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6" name="Google Shape;1226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7" name="Google Shape;1227;p82"/>
          <p:cNvSpPr/>
          <p:nvPr/>
        </p:nvSpPr>
        <p:spPr>
          <a:xfrm flipH="1">
            <a:off x="4883025" y="1480575"/>
            <a:ext cx="37308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Privilege escalation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the webdav server.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code execution</a:t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65750" cy="19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0" y="1906750"/>
            <a:ext cx="54657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750" y="0"/>
            <a:ext cx="36782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750" y="990600"/>
            <a:ext cx="3678251" cy="2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750" y="3072150"/>
            <a:ext cx="3678251" cy="18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8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4" name="Google Shape;1244;p8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50" name="Google Shape;1250;p8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1" name="Google Shape;1251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5"/>
          <p:cNvSpPr/>
          <p:nvPr/>
        </p:nvSpPr>
        <p:spPr>
          <a:xfrm>
            <a:off x="367350" y="1467800"/>
            <a:ext cx="8409300" cy="2839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port scan occur at 00:30 and 14:30.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43,951 packets were sent from 192.168.1.105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high number of packets indicates that was a port scan.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85"/>
          <p:cNvSpPr txBox="1"/>
          <p:nvPr>
            <p:ph idx="3" type="body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254" name="Google Shape;125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500" y="1467775"/>
            <a:ext cx="3783150" cy="21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50" y="1467775"/>
            <a:ext cx="4613375" cy="21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2" name="Google Shape;1262;p8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63" name="Google Shape;1263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86"/>
          <p:cNvSpPr/>
          <p:nvPr/>
        </p:nvSpPr>
        <p:spPr>
          <a:xfrm>
            <a:off x="367350" y="1467800"/>
            <a:ext cx="8409300" cy="344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request occurred at 14:30. And 1 request were made.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secret_folder was requested. The folder contain the user Ryan password hashes and the path to reach the webdav server.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5" name="Google Shape;1265;p86"/>
          <p:cNvSpPr txBox="1"/>
          <p:nvPr>
            <p:ph idx="3" type="body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66" name="Google Shape;12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668999" cy="27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400" y="1467800"/>
            <a:ext cx="4363925" cy="27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4" name="Google Shape;1274;p8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75" name="Google Shape;1275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87"/>
          <p:cNvSpPr/>
          <p:nvPr/>
        </p:nvSpPr>
        <p:spPr>
          <a:xfrm>
            <a:off x="367350" y="1467800"/>
            <a:ext cx="8409300" cy="344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12,108 requests were made.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Almost 12,000 requests were made before the attacker discovered the password.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87"/>
          <p:cNvSpPr txBox="1"/>
          <p:nvPr>
            <p:ph idx="3" type="body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78" name="Google Shape;12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492475" cy="2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025" y="1467800"/>
            <a:ext cx="4029624" cy="28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6" name="Google Shape;1286;p8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87" name="Google Shape;128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88"/>
          <p:cNvSpPr/>
          <p:nvPr/>
        </p:nvSpPr>
        <p:spPr>
          <a:xfrm>
            <a:off x="367350" y="1467800"/>
            <a:ext cx="8409300" cy="344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58 requests were made to this directory.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root user’s files were requested. The flag.txt file.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88"/>
          <p:cNvSpPr txBox="1"/>
          <p:nvPr>
            <p:ph idx="3" type="body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90" name="Google Shape;129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797574" cy="2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000" y="1467775"/>
            <a:ext cx="4254650" cy="28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100" name="Google Shape;1100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7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" name="Google Shape;1102;p7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03" name="Google Shape;11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4" name="Google Shape;11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7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06" name="Google Shape;11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7" name="Google Shape;11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7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09" name="Google Shape;11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0" name="Google Shape;11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1" name="Google Shape;1111;p7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12" name="Google Shape;11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3" name="Google Shape;11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" name="Google Shape;1114;p71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7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1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1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71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25" y="0"/>
            <a:ext cx="8573400" cy="28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00" y="2775325"/>
            <a:ext cx="8518925" cy="21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9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6" name="Google Shape;1306;p9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312" name="Google Shape;1312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9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Excessive http requests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300">
                <a:solidFill>
                  <a:schemeClr val="dk1"/>
                </a:solidFill>
              </a:rPr>
              <a:t>WHEN sum() of ‘http.request.packets’ count OVER all documents IS ABOVE 5000 for the last 1 minute.</a:t>
            </a:r>
            <a:endParaRPr sz="1400"/>
          </a:p>
        </p:txBody>
      </p:sp>
      <p:sp>
        <p:nvSpPr>
          <p:cNvPr id="1314" name="Google Shape;1314;p9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Intrusion Detection System rules on the Network.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Network scan and host sweep filter tools.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Host-based IDSs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Operating System guessing prevention.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Profile based detection system or Anomalies detection system alert.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320" name="Google Shape;1320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9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Http R</a:t>
            </a:r>
            <a:r>
              <a:rPr lang="en" sz="1400"/>
              <a:t>equest</a:t>
            </a:r>
            <a:r>
              <a:rPr lang="en" sz="1400"/>
              <a:t> Size Monitor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WHEN sum() of ‘http.request.bytes’ OVER all documents IS ABOVE 3500 bytes for the last 1 minute</a:t>
            </a:r>
            <a:endParaRPr sz="900"/>
          </a:p>
        </p:txBody>
      </p:sp>
      <p:sp>
        <p:nvSpPr>
          <p:cNvPr id="1322" name="Google Shape;1322;p9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https, http over SSL/TLS.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Filter all http requests.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Set permissions on the web server directory.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File protection systems, such as encryption/decryption for access.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OSs file security monitoring such as Active Directory.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Server side input validation.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28" name="Google Shape;1328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3"/>
          <p:cNvSpPr txBox="1"/>
          <p:nvPr>
            <p:ph idx="2" type="subTitle"/>
          </p:nvPr>
        </p:nvSpPr>
        <p:spPr>
          <a:xfrm>
            <a:off x="-12300" y="1602450"/>
            <a:ext cx="4298400" cy="34662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login error count.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WHEN sum() OF login error count for a user IS ABOVE 10 within 3mn.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0" name="Google Shape;1330;p9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Two factor authentication, using phone number, authentication Apps.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Use CAPTCHA to prevent automated login.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/>
              <a:t>Set password complexity policy.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/>
              <a:t>Use multiple login URLs.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Block unauthorized access to servers.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336" name="Google Shape;1336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9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Excessive http errors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50"/>
              <a:buFont typeface="Roboto"/>
              <a:buChar char="-"/>
            </a:pPr>
            <a:r>
              <a:rPr lang="en" sz="1450">
                <a:solidFill>
                  <a:srgbClr val="1D1C1D"/>
                </a:solidFill>
                <a:highlight>
                  <a:srgbClr val="FFFFFF"/>
                </a:highlight>
              </a:rPr>
              <a:t>WHEN count() GROUPED OVER top 5 'http.response.status_code' IS ABOVE 400 FOR THE LAST 5 minutes</a:t>
            </a:r>
            <a:endParaRPr sz="14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8" name="Google Shape;1338;p9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Two factor authentication for any login access to the server.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Periodic server software update for new patches.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URL redirection.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44" name="Google Shape;1344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9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212529"/>
                </a:solidFill>
                <a:highlight>
                  <a:srgbClr val="FFFFFF"/>
                </a:highlight>
              </a:rPr>
              <a:t>CPU usage monitor</a:t>
            </a:r>
            <a:endParaRPr sz="1400"/>
          </a:p>
          <a:p>
            <a:pPr indent="0" lvl="0" marL="0" marR="1524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marR="152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</a:rPr>
              <a:t>WHEN max() OF system.process.cpu.total.pct OVER all documents IS ABOVE 0.5 FOR THE LAST 3 minutes.</a:t>
            </a:r>
            <a:endParaRPr sz="14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457200" marR="152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46" name="Google Shape;1346;p9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</a:t>
            </a:r>
            <a:r>
              <a:rPr lang="en" sz="1400"/>
              <a:t>lock unauthorized files uploading on the server.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File Integrity Monitoring solutions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Authenticate all remote connection to the webdav server.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unauthorized software or script to run on the server.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OS based firewall to block any code execution attempt on the server.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1524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212529"/>
                </a:solidFill>
                <a:highlight>
                  <a:schemeClr val="lt1"/>
                </a:highlight>
              </a:rPr>
              <a:t>Logs endpoint events</a:t>
            </a:r>
            <a:endParaRPr sz="14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126" name="Google Shape;1126;p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3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133" name="Google Shape;1133;p7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3"/>
          <p:cNvSpPr txBox="1"/>
          <p:nvPr/>
        </p:nvSpPr>
        <p:spPr>
          <a:xfrm>
            <a:off x="6687175" y="910475"/>
            <a:ext cx="22836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Address Range:192.168.1.1/24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Netmask: 255.255.255.0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Gateway:  10.0.0.1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IPv4: 192.168.1.1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OS: Windows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Hostname: Hypervisor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IPv4: 192.168.1.90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Hostname: Kali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IPv4: 192.168.1.100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Hostname: Elk Server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IPv4: 192.168.1.105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Hostname: Capstone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5" name="Google Shape;11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910475"/>
            <a:ext cx="6699600" cy="38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142" name="Google Shape;1142;p74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149" name="Google Shape;114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0" name="Google Shape;1150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51" name="Google Shape;1151;p75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{49704C05-89C9-4D73-83D9-A584EFAEF777}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Hypervisor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Elastic Stack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(Kibana logs and metrics)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6"/>
          <p:cNvSpPr txBox="1"/>
          <p:nvPr>
            <p:ph type="title"/>
          </p:nvPr>
        </p:nvSpPr>
        <p:spPr>
          <a:xfrm>
            <a:off x="-12300" y="152400"/>
            <a:ext cx="9168600" cy="428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Vulnerability Assessment</a:t>
            </a:r>
            <a:endParaRPr sz="2000"/>
          </a:p>
        </p:txBody>
      </p:sp>
      <p:sp>
        <p:nvSpPr>
          <p:cNvPr id="1157" name="Google Shape;1157;p76"/>
          <p:cNvSpPr txBox="1"/>
          <p:nvPr>
            <p:ph idx="1" type="subTitle"/>
          </p:nvPr>
        </p:nvSpPr>
        <p:spPr>
          <a:xfrm>
            <a:off x="0" y="5235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sz="1600"/>
          </a:p>
        </p:txBody>
      </p:sp>
      <p:sp>
        <p:nvSpPr>
          <p:cNvPr id="1158" name="Google Shape;115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59" name="Google Shape;1159;p76"/>
          <p:cNvGraphicFramePr/>
          <p:nvPr/>
        </p:nvGraphicFramePr>
        <p:xfrm>
          <a:off x="467150" y="10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{49704C05-89C9-4D73-83D9-A584EFAEF777}</a:tableStyleId>
              </a:tblPr>
              <a:tblGrid>
                <a:gridCol w="2837525"/>
                <a:gridCol w="2837525"/>
                <a:gridCol w="2837525"/>
              </a:tblGrid>
              <a:tr h="32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52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3A3A3E"/>
                          </a:solidFill>
                          <a:highlight>
                            <a:srgbClr val="FFFFFF"/>
                          </a:highlight>
                        </a:rPr>
                        <a:t>CVE-2018-15473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vulnerability allows a remote attacker to enumerate all accounts on the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vulnerability exists due to a logical error in auth2-gss.c, auth2-hostbased.c, and auth2-pubkey.c files when processing authentication requests.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remote attacker can send a specially crafted chain of packets and monitor behavior of openssh server to determine presence of a valid username. The server will drop connection upon receiving a malformed authentication packets if the username is valid.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 sz="16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CVE-2018-17189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Apache HTTP server versions 2.4.37 and prior, by sending request bodies in a slow loris way to plain resources, the h2 stream for that request unnecessarily occupied a server thread cleaning up that incoming data. This affects only HTTP/2 (mod_http2) connections.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crashes processes which could result in Denial of Service.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77"/>
          <p:cNvSpPr/>
          <p:nvPr/>
        </p:nvSpPr>
        <p:spPr>
          <a:xfrm flipH="1">
            <a:off x="724425" y="1480575"/>
            <a:ext cx="37746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Nmap scan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dirb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6" name="Google Shape;1166;p7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7" name="Google Shape;116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8" name="Google Shape;1168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" name="Google Shape;1169;p77"/>
          <p:cNvGrpSpPr/>
          <p:nvPr/>
        </p:nvGrpSpPr>
        <p:grpSpPr>
          <a:xfrm>
            <a:off x="4443619" y="947103"/>
            <a:ext cx="533372" cy="533480"/>
            <a:chOff x="457200" y="1378813"/>
            <a:chExt cx="695400" cy="695450"/>
          </a:xfrm>
        </p:grpSpPr>
        <p:sp>
          <p:nvSpPr>
            <p:cNvPr id="1170" name="Google Shape;11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1" name="Google Shape;11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2" name="Google Shape;1172;p77"/>
          <p:cNvSpPr/>
          <p:nvPr/>
        </p:nvSpPr>
        <p:spPr>
          <a:xfrm flipH="1">
            <a:off x="4578450" y="1480575"/>
            <a:ext cx="37746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login credentials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hidden folders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77"/>
          <p:cNvSpPr txBox="1"/>
          <p:nvPr/>
        </p:nvSpPr>
        <p:spPr>
          <a:xfrm>
            <a:off x="126000" y="97300"/>
            <a:ext cx="9168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Exploitation: </a:t>
            </a: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[Brute Force Vulnerability]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50815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25" y="152400"/>
            <a:ext cx="40624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43200"/>
            <a:ext cx="9143999" cy="8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57600"/>
            <a:ext cx="9143999" cy="121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